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27" r:id="rId2"/>
    <p:sldId id="343" r:id="rId3"/>
    <p:sldId id="336" r:id="rId4"/>
    <p:sldId id="334" r:id="rId5"/>
    <p:sldId id="340" r:id="rId6"/>
    <p:sldId id="440" r:id="rId7"/>
    <p:sldId id="468" r:id="rId8"/>
    <p:sldId id="469" r:id="rId9"/>
    <p:sldId id="492" r:id="rId10"/>
    <p:sldId id="470" r:id="rId11"/>
    <p:sldId id="493" r:id="rId12"/>
    <p:sldId id="471" r:id="rId13"/>
    <p:sldId id="494" r:id="rId14"/>
    <p:sldId id="472" r:id="rId15"/>
    <p:sldId id="475" r:id="rId16"/>
    <p:sldId id="337" r:id="rId17"/>
    <p:sldId id="495" r:id="rId18"/>
    <p:sldId id="476" r:id="rId19"/>
    <p:sldId id="496" r:id="rId20"/>
    <p:sldId id="477" r:id="rId21"/>
    <p:sldId id="478" r:id="rId22"/>
    <p:sldId id="483" r:id="rId23"/>
    <p:sldId id="497" r:id="rId24"/>
    <p:sldId id="485" r:id="rId25"/>
    <p:sldId id="486" r:id="rId26"/>
    <p:sldId id="487" r:id="rId27"/>
    <p:sldId id="488" r:id="rId28"/>
    <p:sldId id="480" r:id="rId29"/>
    <p:sldId id="489" r:id="rId30"/>
    <p:sldId id="491" r:id="rId31"/>
    <p:sldId id="4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38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100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9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2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6166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?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?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?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778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9394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6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6,0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 6,0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83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12148" y="134880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“AJ” + “DE” + “se bat pour” + ”les enfants” =?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”</a:t>
            </a:r>
            <a:r>
              <a:rPr lang="en-US" sz="4400" b="1" dirty="0" err="1">
                <a:solidFill>
                  <a:srgbClr val="FF0000"/>
                </a:solidFill>
              </a:rPr>
              <a:t>J’ai</a:t>
            </a:r>
            <a:r>
              <a:rPr lang="en-US" sz="4400" b="1" dirty="0">
                <a:solidFill>
                  <a:srgbClr val="FF0000"/>
                </a:solidFill>
              </a:rPr>
              <a:t>” + </a:t>
            </a:r>
            <a:r>
              <a:rPr lang="en-US" sz="4400" b="1" dirty="0">
                <a:solidFill>
                  <a:srgbClr val="7030A0"/>
                </a:solidFill>
              </a:rPr>
              <a:t>1000000</a:t>
            </a:r>
            <a:r>
              <a:rPr lang="en-US" sz="4400" b="1" dirty="0">
                <a:solidFill>
                  <a:srgbClr val="FF0000"/>
                </a:solidFill>
              </a:rPr>
              <a:t> +  “GF” = ?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84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39042" y="1762667"/>
            <a:ext cx="9144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“AJ” + “DE” + “se bat pour” + ”les enfants”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= “AJDE se bat pour les enfants”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”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” + </a:t>
            </a:r>
            <a:r>
              <a:rPr lang="en-US" sz="3600" b="1" dirty="0">
                <a:solidFill>
                  <a:srgbClr val="7030A0"/>
                </a:solidFill>
              </a:rPr>
              <a:t>1000000</a:t>
            </a:r>
            <a:r>
              <a:rPr lang="en-US" sz="3600" b="1" dirty="0">
                <a:solidFill>
                  <a:srgbClr val="FF0000"/>
                </a:solidFill>
              </a:rPr>
              <a:t> +  “GF” = “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 1000000 GF”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8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Concaténation</a:t>
            </a:r>
            <a:r>
              <a:rPr lang="en-US" sz="4000" b="1" dirty="0">
                <a:solidFill>
                  <a:schemeClr val="tx1"/>
                </a:solidFill>
              </a:rPr>
              <a:t> de Strings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824459" y="1708879"/>
            <a:ext cx="795977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int</a:t>
            </a:r>
            <a:r>
              <a:rPr lang="en-US" sz="2800" dirty="0">
                <a:latin typeface="Courier" pitchFamily="2" charset="0"/>
              </a:rPr>
              <a:t> prix</a:t>
            </a:r>
            <a:r>
              <a:rPr lang="en-US" sz="2800" b="1" dirty="0">
                <a:latin typeface="Courier" pitchFamily="2" charset="0"/>
              </a:rPr>
              <a:t> = </a:t>
            </a:r>
            <a:r>
              <a:rPr lang="en-US" sz="2800" dirty="0">
                <a:latin typeface="Courier" pitchFamily="2" charset="0"/>
              </a:rPr>
              <a:t>1000;</a:t>
            </a:r>
          </a:p>
          <a:p>
            <a:r>
              <a:rPr lang="en-US" sz="2800" dirty="0" err="1">
                <a:latin typeface="Courier" pitchFamily="2" charset="0"/>
              </a:rPr>
              <a:t>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”Prix </a:t>
            </a:r>
            <a:r>
              <a:rPr lang="en-US" sz="28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latin typeface="Courier" pitchFamily="2" charset="0"/>
              </a:rPr>
              <a:t>prix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4400" b="1" dirty="0"/>
              <a:t> </a:t>
            </a:r>
          </a:p>
          <a:p>
            <a:endParaRPr lang="en-US" sz="4400" b="1" dirty="0"/>
          </a:p>
          <a:p>
            <a:r>
              <a:rPr lang="en-US" sz="4400" b="1" dirty="0"/>
              <a:t>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77BCC25-4170-114E-A3B9-F3C1F4398319}"/>
              </a:ext>
            </a:extLst>
          </p:cNvPr>
          <p:cNvCxnSpPr/>
          <p:nvPr/>
        </p:nvCxnSpPr>
        <p:spPr>
          <a:xfrm rot="10800000" flipV="1">
            <a:off x="4377129" y="1259174"/>
            <a:ext cx="1169233" cy="614596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DFA93-1A1F-F14D-ABDA-71C3CE293ACD}"/>
              </a:ext>
            </a:extLst>
          </p:cNvPr>
          <p:cNvSpPr txBox="1"/>
          <p:nvPr/>
        </p:nvSpPr>
        <p:spPr>
          <a:xfrm>
            <a:off x="5546362" y="884420"/>
            <a:ext cx="1019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1446-28A1-8C48-B4EE-FD6BA4399C93}"/>
              </a:ext>
            </a:extLst>
          </p:cNvPr>
          <p:cNvSpPr txBox="1"/>
          <p:nvPr/>
        </p:nvSpPr>
        <p:spPr>
          <a:xfrm>
            <a:off x="6565692" y="884420"/>
            <a:ext cx="1019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4E526E-5956-D84F-81C7-4B10A4D312ED}"/>
              </a:ext>
            </a:extLst>
          </p:cNvPr>
          <p:cNvCxnSpPr/>
          <p:nvPr/>
        </p:nvCxnSpPr>
        <p:spPr>
          <a:xfrm>
            <a:off x="194872" y="2953062"/>
            <a:ext cx="8694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608E8-12CC-E14C-8AF9-AC22F0100F97}"/>
              </a:ext>
            </a:extLst>
          </p:cNvPr>
          <p:cNvSpPr/>
          <p:nvPr/>
        </p:nvSpPr>
        <p:spPr>
          <a:xfrm>
            <a:off x="567753" y="3769392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latin typeface="Courier" pitchFamily="2" charset="0"/>
              </a:rPr>
              <a:t>prix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A46B2-37D2-8049-AFC8-5EF9ED0D42A5}"/>
              </a:ext>
            </a:extLst>
          </p:cNvPr>
          <p:cNvSpPr txBox="1"/>
          <p:nvPr/>
        </p:nvSpPr>
        <p:spPr>
          <a:xfrm>
            <a:off x="1543987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BA48D-DC95-2C4C-9FDD-BF8B3D9B95E7}"/>
              </a:ext>
            </a:extLst>
          </p:cNvPr>
          <p:cNvSpPr txBox="1"/>
          <p:nvPr/>
        </p:nvSpPr>
        <p:spPr>
          <a:xfrm>
            <a:off x="4497048" y="328021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11F26-2113-C147-9421-5A8DB4A5E314}"/>
              </a:ext>
            </a:extLst>
          </p:cNvPr>
          <p:cNvSpPr txBox="1"/>
          <p:nvPr/>
        </p:nvSpPr>
        <p:spPr>
          <a:xfrm>
            <a:off x="6640642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6F65D-6C84-FD40-A90A-E49D23FD2A93}"/>
              </a:ext>
            </a:extLst>
          </p:cNvPr>
          <p:cNvSpPr/>
          <p:nvPr/>
        </p:nvSpPr>
        <p:spPr>
          <a:xfrm>
            <a:off x="994971" y="4682913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7FB5A-B4C3-384E-BD35-F27A67A0B81A}"/>
              </a:ext>
            </a:extLst>
          </p:cNvPr>
          <p:cNvSpPr/>
          <p:nvPr/>
        </p:nvSpPr>
        <p:spPr>
          <a:xfrm>
            <a:off x="1543987" y="5657268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 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63C119-FC99-0844-AFBF-CDBCD7BAB75B}"/>
              </a:ext>
            </a:extLst>
          </p:cNvPr>
          <p:cNvCxnSpPr/>
          <p:nvPr/>
        </p:nvCxnSpPr>
        <p:spPr>
          <a:xfrm>
            <a:off x="2698230" y="4369556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3186BF-3763-BB45-A62E-B7F5EB11377A}"/>
              </a:ext>
            </a:extLst>
          </p:cNvPr>
          <p:cNvCxnSpPr>
            <a:cxnSpLocks/>
          </p:cNvCxnSpPr>
          <p:nvPr/>
        </p:nvCxnSpPr>
        <p:spPr>
          <a:xfrm flipH="1">
            <a:off x="4572000" y="4369556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4C9D43-8368-9C49-A0C4-5D051326C886}"/>
              </a:ext>
            </a:extLst>
          </p:cNvPr>
          <p:cNvCxnSpPr/>
          <p:nvPr/>
        </p:nvCxnSpPr>
        <p:spPr>
          <a:xfrm>
            <a:off x="3168546" y="5286910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08BFB8-FC26-AC40-A7FA-4A3A5ADF00E3}"/>
              </a:ext>
            </a:extLst>
          </p:cNvPr>
          <p:cNvCxnSpPr>
            <a:cxnSpLocks/>
          </p:cNvCxnSpPr>
          <p:nvPr/>
        </p:nvCxnSpPr>
        <p:spPr>
          <a:xfrm flipH="1">
            <a:off x="5976389" y="5259407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50410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63961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429000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634458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</p:spTree>
    <p:extLst>
      <p:ext uri="{BB962C8B-B14F-4D97-AF65-F5344CB8AC3E}">
        <p14:creationId xmlns:p14="http://schemas.microsoft.com/office/powerpoint/2010/main" val="145320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41957"/>
              </p:ext>
            </p:extLst>
          </p:nvPr>
        </p:nvGraphicFramePr>
        <p:xfrm>
          <a:off x="104931" y="903538"/>
          <a:ext cx="8592992" cy="49938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5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104931" y="903538"/>
          <a:ext cx="8592992" cy="5599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46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87488"/>
              </p:ext>
            </p:extLst>
          </p:nvPr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12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0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Est-ce que je dois aller à l’école aujourd’hui?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FE855-4932-1B49-A7FA-9E5CD87E9A3B}"/>
              </a:ext>
            </a:extLst>
          </p:cNvPr>
          <p:cNvSpPr/>
          <p:nvPr/>
        </p:nvSpPr>
        <p:spPr>
          <a:xfrm>
            <a:off x="496549" y="1443841"/>
            <a:ext cx="81509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Ecole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Entrer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un jour: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 1 ||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 7 )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"Pas un jour de la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semaine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&gt;= 1 &amp;&amp;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&lt;= 6)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"Il y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l'école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C'est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dimanche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. On se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voit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au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marché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!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615023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5052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539914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4537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824459" y="1859340"/>
            <a:ext cx="8214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Qu'est-ce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qu'une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constante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833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0" y="1855592"/>
            <a:ext cx="9173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Quelque</a:t>
            </a:r>
            <a:r>
              <a:rPr lang="en-US" sz="4800" dirty="0">
                <a:solidFill>
                  <a:schemeClr val="bg1"/>
                </a:solidFill>
              </a:rPr>
              <a:t> chose qui ne change pas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différent</a:t>
            </a:r>
            <a:r>
              <a:rPr lang="en-US" sz="4800" dirty="0">
                <a:solidFill>
                  <a:schemeClr val="bg1"/>
                </a:solidFill>
              </a:rPr>
              <a:t> d’un variable!)</a:t>
            </a:r>
          </a:p>
        </p:txBody>
      </p:sp>
    </p:spTree>
    <p:extLst>
      <p:ext uri="{BB962C8B-B14F-4D97-AF65-F5344CB8AC3E}">
        <p14:creationId xmlns:p14="http://schemas.microsoft.com/office/powerpoint/2010/main" val="253201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22289" y="2370998"/>
            <a:ext cx="3117954" cy="966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2CEBE-BAEE-1342-86D6-22462833E46A}"/>
              </a:ext>
            </a:extLst>
          </p:cNvPr>
          <p:cNvSpPr/>
          <p:nvPr/>
        </p:nvSpPr>
        <p:spPr>
          <a:xfrm>
            <a:off x="2383435" y="3337705"/>
            <a:ext cx="31179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C00000"/>
                </a:solidFill>
                <a:latin typeface="+mj-lt"/>
              </a:rPr>
            </a:br>
            <a:r>
              <a:rPr lang="en-US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toujours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le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même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…ne le change jamais!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H="1" flipV="1">
            <a:off x="3272541" y="3181583"/>
            <a:ext cx="335404" cy="357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5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440243" y="2197108"/>
            <a:ext cx="5508886" cy="1255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V="1">
            <a:off x="4894288" y="3699348"/>
            <a:ext cx="721401" cy="102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37893D-4E9D-B646-882A-C4EB43F72459}"/>
              </a:ext>
            </a:extLst>
          </p:cNvPr>
          <p:cNvSpPr/>
          <p:nvPr/>
        </p:nvSpPr>
        <p:spPr>
          <a:xfrm>
            <a:off x="2608288" y="454744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800" dirty="0">
                <a:solidFill>
                  <a:srgbClr val="C00000"/>
                </a:solidFill>
                <a:latin typeface="+mj-lt"/>
              </a:rPr>
            </a:b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que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changez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. Tu le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sais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deja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…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comment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déclarez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une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variable.</a:t>
            </a:r>
          </a:p>
        </p:txBody>
      </p:sp>
    </p:spTree>
    <p:extLst>
      <p:ext uri="{BB962C8B-B14F-4D97-AF65-F5344CB8AC3E}">
        <p14:creationId xmlns:p14="http://schemas.microsoft.com/office/powerpoint/2010/main" val="120693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389744" y="1008563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A1E579-F9AE-0543-8D76-AC8C8C3D6BED}"/>
              </a:ext>
            </a:extLst>
          </p:cNvPr>
          <p:cNvSpPr/>
          <p:nvPr/>
        </p:nvSpPr>
        <p:spPr>
          <a:xfrm>
            <a:off x="389743" y="2400199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LARGENT_DANS_MA_POCHE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03C6D-913F-6140-BE9D-9212B4BD1FCB}"/>
              </a:ext>
            </a:extLst>
          </p:cNvPr>
          <p:cNvSpPr/>
          <p:nvPr/>
        </p:nvSpPr>
        <p:spPr>
          <a:xfrm>
            <a:off x="389743" y="1689191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70FF49-8BF7-8949-BF28-81C2662A7A23}"/>
              </a:ext>
            </a:extLst>
          </p:cNvPr>
          <p:cNvSpPr/>
          <p:nvPr/>
        </p:nvSpPr>
        <p:spPr>
          <a:xfrm>
            <a:off x="389743" y="3158652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ORDINATEURS_AU_LYCEE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10.0;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8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E063B-58CE-D54D-9ED3-A8120F454C39}"/>
              </a:ext>
            </a:extLst>
          </p:cNvPr>
          <p:cNvSpPr/>
          <p:nvPr/>
        </p:nvSpPr>
        <p:spPr>
          <a:xfrm>
            <a:off x="254833" y="722235"/>
            <a:ext cx="86343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AJDE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mariage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précose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Koumbia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BCE24-7914-BC49-9454-1AD11290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2" y="4612078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791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2F4BF-3106-DC48-B76F-CF59FB6FBC6C}"/>
              </a:ext>
            </a:extLst>
          </p:cNvPr>
          <p:cNvSpPr/>
          <p:nvPr/>
        </p:nvSpPr>
        <p:spPr>
          <a:xfrm>
            <a:off x="202367" y="1355178"/>
            <a:ext cx="87392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RandomNumbers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Générer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>
                <a:solidFill>
                  <a:srgbClr val="3F7F5F"/>
                </a:solidFill>
                <a:latin typeface="Menlo" panose="020B0609030804020204" pitchFamily="49" charset="0"/>
              </a:rPr>
              <a:t>des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endParaRPr lang="en-US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();</a:t>
            </a:r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Changer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ce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code pour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imprimer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1000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jusqu'a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 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++)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 err="1">
                <a:latin typeface="Menlo" panose="020B0609030804020204" pitchFamily="49" charset="0"/>
              </a:rPr>
              <a:t>.nextInt</a:t>
            </a:r>
            <a:r>
              <a:rPr lang="en-US" dirty="0">
                <a:latin typeface="Menlo" panose="020B0609030804020204" pitchFamily="49" charset="0"/>
              </a:rPr>
              <a:t>(0, 100);</a:t>
            </a:r>
          </a:p>
          <a:p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println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); 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37AEBB88-CBF7-BD42-BFD7-BA5CEEEA4496}"/>
              </a:ext>
            </a:extLst>
          </p:cNvPr>
          <p:cNvSpPr/>
          <p:nvPr/>
        </p:nvSpPr>
        <p:spPr>
          <a:xfrm>
            <a:off x="1021830" y="470596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2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Projets</a:t>
            </a:r>
            <a:r>
              <a:rPr lang="en-US" sz="4000" b="1" dirty="0">
                <a:solidFill>
                  <a:schemeClr val="tx1"/>
                </a:solidFill>
              </a:rPr>
              <a:t> de Console </a:t>
            </a:r>
            <a:r>
              <a:rPr lang="en-US" sz="4000" b="1" dirty="0" err="1">
                <a:solidFill>
                  <a:schemeClr val="tx1"/>
                </a:solidFill>
              </a:rPr>
              <a:t>à</a:t>
            </a:r>
            <a:r>
              <a:rPr lang="en-US" sz="4000" b="1" dirty="0">
                <a:solidFill>
                  <a:schemeClr val="tx1"/>
                </a:solidFill>
              </a:rPr>
              <a:t> Faire: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50A124-0615-CA4E-9482-A1A02777D30C}"/>
              </a:ext>
            </a:extLst>
          </p:cNvPr>
          <p:cNvSpPr/>
          <p:nvPr/>
        </p:nvSpPr>
        <p:spPr>
          <a:xfrm>
            <a:off x="1021830" y="358117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A27871-582F-194E-BFE6-CC54C6675DEA}"/>
              </a:ext>
            </a:extLst>
          </p:cNvPr>
          <p:cNvSpPr/>
          <p:nvPr/>
        </p:nvSpPr>
        <p:spPr>
          <a:xfrm>
            <a:off x="1021830" y="4552993"/>
            <a:ext cx="529652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E60F73A-0EC7-8C42-88EA-5FD65430F1F4}"/>
              </a:ext>
            </a:extLst>
          </p:cNvPr>
          <p:cNvSpPr/>
          <p:nvPr/>
        </p:nvSpPr>
        <p:spPr>
          <a:xfrm>
            <a:off x="1021830" y="560752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9B2433-7F7D-3642-91EB-B8909A82839A}"/>
              </a:ext>
            </a:extLst>
          </p:cNvPr>
          <p:cNvSpPr/>
          <p:nvPr/>
        </p:nvSpPr>
        <p:spPr>
          <a:xfrm>
            <a:off x="1021830" y="97830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46779-CADC-794A-BE26-F0F2D152BA98}"/>
              </a:ext>
            </a:extLst>
          </p:cNvPr>
          <p:cNvSpPr txBox="1"/>
          <p:nvPr/>
        </p:nvSpPr>
        <p:spPr>
          <a:xfrm>
            <a:off x="2023673" y="941351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E= MC</a:t>
            </a:r>
            <a:r>
              <a:rPr lang="en-US" sz="3200" b="1" baseline="30000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8A1965-E7E6-C846-B21E-2DC3894FCB9E}"/>
              </a:ext>
            </a:extLst>
          </p:cNvPr>
          <p:cNvSpPr txBox="1"/>
          <p:nvPr/>
        </p:nvSpPr>
        <p:spPr>
          <a:xfrm>
            <a:off x="2013679" y="3506070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Nombres</a:t>
            </a:r>
            <a:r>
              <a:rPr lang="en-US" sz="3200" dirty="0"/>
              <a:t> </a:t>
            </a:r>
            <a:r>
              <a:rPr lang="en-US" sz="3200" b="1" dirty="0" err="1"/>
              <a:t>Aleotoires</a:t>
            </a:r>
            <a:endParaRPr 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A2BD56-9B2A-7B43-8F57-C91815B29BB1}"/>
              </a:ext>
            </a:extLst>
          </p:cNvPr>
          <p:cNvSpPr txBox="1"/>
          <p:nvPr/>
        </p:nvSpPr>
        <p:spPr>
          <a:xfrm>
            <a:off x="2013679" y="4477884"/>
            <a:ext cx="682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Sorcière</a:t>
            </a:r>
            <a:endParaRPr 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8FEDB9-2B6F-0549-BD31-2DE743E32F95}"/>
              </a:ext>
            </a:extLst>
          </p:cNvPr>
          <p:cNvSpPr txBox="1"/>
          <p:nvPr/>
        </p:nvSpPr>
        <p:spPr>
          <a:xfrm>
            <a:off x="2013679" y="5641529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Counterfaçon</a:t>
            </a:r>
            <a:r>
              <a:rPr lang="en-US" sz="3200" b="1" dirty="0"/>
              <a:t> des </a:t>
            </a:r>
            <a:r>
              <a:rPr lang="en-US" sz="3200" b="1" dirty="0" err="1"/>
              <a:t>Médicaments</a:t>
            </a:r>
            <a:r>
              <a:rPr lang="en-US" sz="3200" b="1" dirty="0"/>
              <a:t>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D4B2EC-195E-5B43-AB79-B8C3B0E069AD}"/>
              </a:ext>
            </a:extLst>
          </p:cNvPr>
          <p:cNvSpPr/>
          <p:nvPr/>
        </p:nvSpPr>
        <p:spPr>
          <a:xfrm>
            <a:off x="1011836" y="2644335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7E82-4F04-0248-998B-976857E7B356}"/>
              </a:ext>
            </a:extLst>
          </p:cNvPr>
          <p:cNvSpPr txBox="1"/>
          <p:nvPr/>
        </p:nvSpPr>
        <p:spPr>
          <a:xfrm>
            <a:off x="2003685" y="2556893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Numéro</a:t>
            </a:r>
            <a:r>
              <a:rPr lang="en-US" sz="3200" b="1" dirty="0"/>
              <a:t> </a:t>
            </a:r>
            <a:r>
              <a:rPr lang="en-US" sz="3200" b="1" dirty="0" err="1"/>
              <a:t>Préfére</a:t>
            </a:r>
            <a:r>
              <a:rPr lang="en-US" sz="3200" b="1" dirty="0"/>
              <a:t>?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D2E2A3-6986-EC4F-87EB-C2C8EC6C2C2B}"/>
              </a:ext>
            </a:extLst>
          </p:cNvPr>
          <p:cNvSpPr/>
          <p:nvPr/>
        </p:nvSpPr>
        <p:spPr>
          <a:xfrm>
            <a:off x="1011836" y="181341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0C773-1E31-1D4E-B377-97E31D84A5EF}"/>
              </a:ext>
            </a:extLst>
          </p:cNvPr>
          <p:cNvSpPr txBox="1"/>
          <p:nvPr/>
        </p:nvSpPr>
        <p:spPr>
          <a:xfrm>
            <a:off x="2023673" y="1724024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AJDE</a:t>
            </a:r>
          </a:p>
        </p:txBody>
      </p:sp>
    </p:spTree>
    <p:extLst>
      <p:ext uri="{BB962C8B-B14F-4D97-AF65-F5344CB8AC3E}">
        <p14:creationId xmlns:p14="http://schemas.microsoft.com/office/powerpoint/2010/main" val="416546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49" y="2405956"/>
            <a:ext cx="4452043" cy="445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3C34A-A229-174C-B653-34FE824174E3}"/>
              </a:ext>
            </a:extLst>
          </p:cNvPr>
          <p:cNvSpPr txBox="1"/>
          <p:nvPr/>
        </p:nvSpPr>
        <p:spPr>
          <a:xfrm>
            <a:off x="2121108" y="1240930"/>
            <a:ext cx="490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Courier" pitchFamily="2" charset="0"/>
              </a:rPr>
              <a:t>int</a:t>
            </a:r>
            <a:r>
              <a:rPr lang="en-US" sz="3600" dirty="0">
                <a:latin typeface="Courier" pitchFamily="2" charset="0"/>
              </a:rPr>
              <a:t> prix = 1000;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CB369-2DAA-7449-824B-2BE5F6A82B35}"/>
              </a:ext>
            </a:extLst>
          </p:cNvPr>
          <p:cNvSpPr txBox="1"/>
          <p:nvPr/>
        </p:nvSpPr>
        <p:spPr>
          <a:xfrm rot="1988025">
            <a:off x="3494022" y="5324681"/>
            <a:ext cx="124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93986-77E7-AB42-BCF1-F7D766D0EF40}"/>
              </a:ext>
            </a:extLst>
          </p:cNvPr>
          <p:cNvSpPr txBox="1"/>
          <p:nvPr/>
        </p:nvSpPr>
        <p:spPr>
          <a:xfrm>
            <a:off x="4096737" y="3295046"/>
            <a:ext cx="1400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5516" y="733246"/>
            <a:ext cx="5554726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NOMBRE ENTIÈRE</a:t>
            </a:r>
          </a:p>
          <a:p>
            <a:r>
              <a:rPr lang="en-US" sz="28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num</a:t>
            </a:r>
            <a:r>
              <a:rPr lang="en-US" sz="2800" dirty="0">
                <a:latin typeface="Courier"/>
                <a:cs typeface="Courier"/>
              </a:rPr>
              <a:t> = 5;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FRACTION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fraction = 0.2;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CARACTERES</a:t>
            </a:r>
          </a:p>
          <a:p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lettre</a:t>
            </a:r>
            <a:r>
              <a:rPr lang="en-US" sz="2800" dirty="0">
                <a:latin typeface="Courier"/>
                <a:cs typeface="Courier"/>
              </a:rPr>
              <a:t> = ‘c’;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SEQUENCE DE CARACTERES</a:t>
            </a: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String 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str </a:t>
            </a:r>
            <a:r>
              <a:rPr lang="en-US" sz="2800" dirty="0">
                <a:latin typeface="Courier"/>
                <a:cs typeface="Courier"/>
              </a:rPr>
              <a:t>string = ”Hi”;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VRAI OU FAUX</a:t>
            </a:r>
          </a:p>
          <a:p>
            <a:r>
              <a:rPr lang="en-US" sz="28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estlAmour</a:t>
            </a:r>
            <a:r>
              <a:rPr lang="en-US" sz="2800" dirty="0">
                <a:latin typeface="Courier"/>
                <a:cs typeface="Courier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8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Soustraction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Le </a:t>
            </a:r>
            <a:r>
              <a:rPr lang="en-US" sz="4000" b="0" dirty="0" err="1"/>
              <a:t>Reste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69162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[12/3=?]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?]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?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1337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[12/3=4]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4,0 ]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4,0 ]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35430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6794</TotalTime>
  <Words>791</Words>
  <Application>Microsoft Macintosh PowerPoint</Application>
  <PresentationFormat>On-screen Show (4:3)</PresentationFormat>
  <Paragraphs>278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Courier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287</cp:revision>
  <cp:lastPrinted>2019-07-17T21:10:15Z</cp:lastPrinted>
  <dcterms:created xsi:type="dcterms:W3CDTF">2014-06-13T10:00:48Z</dcterms:created>
  <dcterms:modified xsi:type="dcterms:W3CDTF">2019-07-17T21:10:49Z</dcterms:modified>
</cp:coreProperties>
</file>